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87" r:id="rId2"/>
    <p:sldId id="277" r:id="rId3"/>
    <p:sldId id="272" r:id="rId4"/>
    <p:sldId id="273" r:id="rId5"/>
    <p:sldId id="274" r:id="rId6"/>
    <p:sldId id="275" r:id="rId7"/>
    <p:sldId id="276" r:id="rId8"/>
    <p:sldId id="278" r:id="rId9"/>
    <p:sldId id="279" r:id="rId10"/>
    <p:sldId id="280" r:id="rId11"/>
    <p:sldId id="281" r:id="rId12"/>
    <p:sldId id="282" r:id="rId13"/>
    <p:sldId id="283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6" r:id="rId23"/>
    <p:sldId id="265" r:id="rId24"/>
    <p:sldId id="267" r:id="rId25"/>
    <p:sldId id="269" r:id="rId26"/>
    <p:sldId id="268" r:id="rId27"/>
    <p:sldId id="270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48"/>
  </p:normalViewPr>
  <p:slideViewPr>
    <p:cSldViewPr snapToGrid="0" snapToObjects="1">
      <p:cViewPr varScale="1">
        <p:scale>
          <a:sx n="79" d="100"/>
          <a:sy n="79" d="100"/>
        </p:scale>
        <p:origin x="2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97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6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5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13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5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9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7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2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8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55EBC0B-C971-F54D-AB47-0619F2079E1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88DCF83-D48B-E949-BF0E-67897D0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9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0F5FD-99CF-0644-9C4C-4B307D0A7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24140-5FA2-454F-AEB4-3ED8C4503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Store Item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D21D4-271D-7445-97D3-765D32388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Team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8</a:t>
            </a:r>
          </a:p>
          <a:p>
            <a:r>
              <a:rPr lang="en-US" altLang="zh-CN">
                <a:solidFill>
                  <a:srgbClr val="FFFFFF"/>
                </a:solidFill>
              </a:rPr>
              <a:t>Member: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Wenhan Ji, Yu Ruan, Huanzhen Zhang, Hao Fu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4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Administrator/AppData/Roaming/JisuOffice/ETemp/42412_52988712/fImage36314579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59" y="1126292"/>
            <a:ext cx="7324417" cy="4642107"/>
          </a:xfrm>
          <a:prstGeom prst="rect">
            <a:avLst/>
          </a:prstGeom>
          <a:noFill/>
        </p:spPr>
      </p:pic>
      <p:sp>
        <p:nvSpPr>
          <p:cNvPr id="3" name="文本框 2"/>
          <p:cNvSpPr txBox="1">
            <a:spLocks/>
          </p:cNvSpPr>
          <p:nvPr/>
        </p:nvSpPr>
        <p:spPr>
          <a:xfrm>
            <a:off x="1222279" y="5997846"/>
            <a:ext cx="10393045" cy="3079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Calibri" charset="0"/>
                <a:ea typeface="宋体" charset="0"/>
              </a:rPr>
              <a:t>Decompose the example time series into trend, seasonal, and residual components.</a:t>
            </a:r>
            <a:endParaRPr lang="ko-KR" altLang="en-US" sz="2400" b="0" strike="noStrike" cap="none" dirty="0">
              <a:latin typeface="Calibri" charset="0"/>
              <a:ea typeface="宋体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E08D78-FD4F-444C-8093-8F94CB6D6357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8536676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500" dirty="0"/>
              <a:t>3.</a:t>
            </a:r>
            <a:r>
              <a:rPr lang="zh-CN" altLang="en-US" sz="2500" dirty="0"/>
              <a:t> </a:t>
            </a:r>
            <a:r>
              <a:rPr lang="en-US" altLang="zh-CN" sz="2500" dirty="0"/>
              <a:t>Time</a:t>
            </a:r>
            <a:r>
              <a:rPr lang="zh-CN" altLang="en-US" sz="2500" dirty="0"/>
              <a:t> </a:t>
            </a:r>
            <a:r>
              <a:rPr lang="en-US" altLang="zh-CN" sz="2500" dirty="0"/>
              <a:t>Series</a:t>
            </a:r>
            <a:r>
              <a:rPr lang="zh-CN" altLang="en-US" sz="2500" dirty="0"/>
              <a:t> </a:t>
            </a:r>
            <a:r>
              <a:rPr lang="en-US" altLang="zh-CN" sz="2500" dirty="0"/>
              <a:t>Analysis</a:t>
            </a:r>
            <a:r>
              <a:rPr lang="zh-CN" altLang="en-US" sz="2500" dirty="0"/>
              <a:t> </a:t>
            </a:r>
            <a:r>
              <a:rPr lang="en-US" altLang="zh-CN" sz="2500" dirty="0"/>
              <a:t>with</a:t>
            </a:r>
            <a:r>
              <a:rPr lang="zh-CN" altLang="en-US" sz="2500" dirty="0"/>
              <a:t> </a:t>
            </a:r>
            <a:r>
              <a:rPr lang="en-US" altLang="zh-CN" sz="2500" dirty="0"/>
              <a:t>Arima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94124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Administrator/AppData/Roaming/JisuOffice/ETemp/42412_52988712/fImage5902884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62" y="1169736"/>
            <a:ext cx="7230932" cy="4768610"/>
          </a:xfrm>
          <a:prstGeom prst="rect">
            <a:avLst/>
          </a:prstGeom>
          <a:noFill/>
        </p:spPr>
      </p:pic>
      <p:sp>
        <p:nvSpPr>
          <p:cNvPr id="3" name="文本框 2"/>
          <p:cNvSpPr txBox="1">
            <a:spLocks/>
          </p:cNvSpPr>
          <p:nvPr/>
        </p:nvSpPr>
        <p:spPr>
          <a:xfrm>
            <a:off x="5121603" y="290831"/>
            <a:ext cx="480250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Calibri" charset="0"/>
                <a:ea typeface="宋体" charset="0"/>
              </a:rPr>
              <a:t>determined p,q,d ---&gt; (3,1,8)</a:t>
            </a:r>
            <a:endParaRPr lang="ko-KR" altLang="en-US" sz="2400" b="0" strike="noStrike" cap="none" dirty="0">
              <a:latin typeface="Calibri" charset="0"/>
              <a:ea typeface="宋体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02EE07-852F-7D4A-9301-0C1A470361CB}"/>
              </a:ext>
            </a:extLst>
          </p:cNvPr>
          <p:cNvSpPr txBox="1">
            <a:spLocks/>
          </p:cNvSpPr>
          <p:nvPr/>
        </p:nvSpPr>
        <p:spPr>
          <a:xfrm>
            <a:off x="150125" y="245661"/>
            <a:ext cx="7486808" cy="414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500" dirty="0"/>
              <a:t>3.</a:t>
            </a:r>
            <a:r>
              <a:rPr lang="zh-CN" altLang="en-US" sz="2500" dirty="0"/>
              <a:t> </a:t>
            </a:r>
            <a:r>
              <a:rPr lang="en-US" altLang="zh-CN" sz="2500" dirty="0"/>
              <a:t>Time</a:t>
            </a:r>
            <a:r>
              <a:rPr lang="zh-CN" altLang="en-US" sz="2500" dirty="0"/>
              <a:t> </a:t>
            </a:r>
            <a:r>
              <a:rPr lang="en-US" altLang="zh-CN" sz="2500" dirty="0"/>
              <a:t>Series</a:t>
            </a:r>
            <a:r>
              <a:rPr lang="zh-CN" altLang="en-US" sz="2500" dirty="0"/>
              <a:t> </a:t>
            </a:r>
            <a:r>
              <a:rPr lang="en-US" altLang="zh-CN" sz="2500" dirty="0"/>
              <a:t>Analysis</a:t>
            </a:r>
            <a:r>
              <a:rPr lang="zh-CN" altLang="en-US" sz="2500" dirty="0"/>
              <a:t> </a:t>
            </a:r>
            <a:r>
              <a:rPr lang="en-US" altLang="zh-CN" sz="2500" dirty="0"/>
              <a:t>with</a:t>
            </a:r>
            <a:r>
              <a:rPr lang="zh-CN" altLang="en-US" sz="2500" dirty="0"/>
              <a:t> </a:t>
            </a:r>
            <a:r>
              <a:rPr lang="en-US" altLang="zh-CN" sz="2500" dirty="0"/>
              <a:t>Arima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3207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/Users/Administrator/AppData/Roaming/JisuOffice/ETemp/42412_52988712/fImage13190887696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2" y="1184911"/>
            <a:ext cx="4762500" cy="3042920"/>
          </a:xfrm>
          <a:prstGeom prst="rect">
            <a:avLst/>
          </a:prstGeom>
          <a:noFill/>
        </p:spPr>
      </p:pic>
      <p:sp>
        <p:nvSpPr>
          <p:cNvPr id="4" name="文本框 3"/>
          <p:cNvSpPr txBox="1">
            <a:spLocks/>
          </p:cNvSpPr>
          <p:nvPr/>
        </p:nvSpPr>
        <p:spPr>
          <a:xfrm>
            <a:off x="1111250" y="784862"/>
            <a:ext cx="94043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Calibri" charset="0"/>
                <a:ea typeface="宋体" charset="0"/>
              </a:rPr>
              <a:t>AR</a:t>
            </a:r>
            <a:endParaRPr lang="ko-KR" altLang="en-US" sz="2400" b="0" strike="noStrike" cap="none" dirty="0">
              <a:latin typeface="Calibri" charset="0"/>
              <a:ea typeface="宋体" charset="0"/>
            </a:endParaRPr>
          </a:p>
        </p:txBody>
      </p:sp>
      <p:pic>
        <p:nvPicPr>
          <p:cNvPr id="5" name="图片 4" descr="C:/Users/Administrator/AppData/Roaming/JisuOffice/ETemp/42412_52988712/fImage13140489446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5" y="1174116"/>
            <a:ext cx="4559300" cy="3053715"/>
          </a:xfrm>
          <a:prstGeom prst="rect">
            <a:avLst/>
          </a:prstGeom>
          <a:noFill/>
        </p:spPr>
      </p:pic>
      <p:sp>
        <p:nvSpPr>
          <p:cNvPr id="6" name="文本框 5"/>
          <p:cNvSpPr txBox="1">
            <a:spLocks/>
          </p:cNvSpPr>
          <p:nvPr/>
        </p:nvSpPr>
        <p:spPr>
          <a:xfrm>
            <a:off x="6476789" y="711836"/>
            <a:ext cx="94043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Calibri" charset="0"/>
                <a:ea typeface="宋体" charset="0"/>
              </a:rPr>
              <a:t>MA</a:t>
            </a:r>
            <a:endParaRPr lang="ko-KR" altLang="en-US" sz="2400" b="0" strike="noStrike" cap="none" dirty="0">
              <a:latin typeface="Calibri" charset="0"/>
              <a:ea typeface="宋体" charset="0"/>
            </a:endParaRPr>
          </a:p>
        </p:txBody>
      </p:sp>
      <p:pic>
        <p:nvPicPr>
          <p:cNvPr id="7" name="图片 6" descr="C:/Users/Administrator/AppData/Roaming/JisuOffice/ETemp/42412_52988712/fImage13703491570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4227831"/>
            <a:ext cx="3957461" cy="2477770"/>
          </a:xfrm>
          <a:prstGeom prst="rect">
            <a:avLst/>
          </a:prstGeom>
          <a:noFill/>
        </p:spPr>
      </p:pic>
      <p:sp>
        <p:nvSpPr>
          <p:cNvPr id="8" name="文本框 7"/>
          <p:cNvSpPr txBox="1">
            <a:spLocks/>
          </p:cNvSpPr>
          <p:nvPr/>
        </p:nvSpPr>
        <p:spPr>
          <a:xfrm>
            <a:off x="2869565" y="4773296"/>
            <a:ext cx="14325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Calibri" charset="0"/>
                <a:ea typeface="宋体" charset="0"/>
              </a:rPr>
              <a:t>ARIMA</a:t>
            </a:r>
            <a:endParaRPr lang="ko-KR" altLang="en-US" sz="2400" b="0" strike="noStrike" cap="none" dirty="0">
              <a:latin typeface="Calibri" charset="0"/>
              <a:ea typeface="宋体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FBCDB2-3BB8-1D46-A218-35DF8CE78358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8536676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500" dirty="0"/>
              <a:t>3.</a:t>
            </a:r>
            <a:r>
              <a:rPr lang="zh-CN" altLang="en-US" sz="2500" dirty="0"/>
              <a:t> </a:t>
            </a:r>
            <a:r>
              <a:rPr lang="en-US" altLang="zh-CN" sz="2500" dirty="0"/>
              <a:t>Time</a:t>
            </a:r>
            <a:r>
              <a:rPr lang="zh-CN" altLang="en-US" sz="2500" dirty="0"/>
              <a:t> </a:t>
            </a:r>
            <a:r>
              <a:rPr lang="en-US" altLang="zh-CN" sz="2500" dirty="0"/>
              <a:t>Series</a:t>
            </a:r>
            <a:r>
              <a:rPr lang="zh-CN" altLang="en-US" sz="2500" dirty="0"/>
              <a:t> </a:t>
            </a:r>
            <a:r>
              <a:rPr lang="en-US" altLang="zh-CN" sz="2500" dirty="0"/>
              <a:t>Analysis</a:t>
            </a:r>
            <a:r>
              <a:rPr lang="zh-CN" altLang="en-US" sz="2500" dirty="0"/>
              <a:t> </a:t>
            </a:r>
            <a:r>
              <a:rPr lang="en-US" altLang="zh-CN" sz="2500" dirty="0"/>
              <a:t>with</a:t>
            </a:r>
            <a:r>
              <a:rPr lang="zh-CN" altLang="en-US" sz="2500" dirty="0"/>
              <a:t> </a:t>
            </a:r>
            <a:r>
              <a:rPr lang="en-US" altLang="zh-CN" sz="2500" dirty="0"/>
              <a:t>Arima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97495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Administrator/AppData/Roaming/JisuOffice/ETemp/42412_52988712/fImage990709381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07" y="978817"/>
            <a:ext cx="6655647" cy="4817194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C3A5C3-E06A-8E46-AEFE-6A5A064E60AF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8536676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500" dirty="0"/>
              <a:t>3.</a:t>
            </a:r>
            <a:r>
              <a:rPr lang="zh-CN" altLang="en-US" sz="2500" dirty="0"/>
              <a:t> </a:t>
            </a:r>
            <a:r>
              <a:rPr lang="en-US" altLang="zh-CN" sz="2500" dirty="0"/>
              <a:t>Time</a:t>
            </a:r>
            <a:r>
              <a:rPr lang="zh-CN" altLang="en-US" sz="2500" dirty="0"/>
              <a:t> </a:t>
            </a:r>
            <a:r>
              <a:rPr lang="en-US" altLang="zh-CN" sz="2500" dirty="0"/>
              <a:t>Series</a:t>
            </a:r>
            <a:r>
              <a:rPr lang="zh-CN" altLang="en-US" sz="2500" dirty="0"/>
              <a:t> </a:t>
            </a:r>
            <a:r>
              <a:rPr lang="en-US" altLang="zh-CN" sz="2500" dirty="0"/>
              <a:t>Analysis</a:t>
            </a:r>
            <a:r>
              <a:rPr lang="zh-CN" altLang="en-US" sz="2500" dirty="0"/>
              <a:t> </a:t>
            </a:r>
            <a:r>
              <a:rPr lang="en-US" altLang="zh-CN" sz="2500" dirty="0"/>
              <a:t>with</a:t>
            </a:r>
            <a:r>
              <a:rPr lang="zh-CN" altLang="en-US" sz="2500" dirty="0"/>
              <a:t> </a:t>
            </a:r>
            <a:r>
              <a:rPr lang="en-US" altLang="zh-CN" sz="2500" dirty="0"/>
              <a:t>Arima</a:t>
            </a:r>
            <a:r>
              <a:rPr lang="zh-CN" altLang="en-US" sz="2500" dirty="0"/>
              <a:t> </a:t>
            </a:r>
            <a:r>
              <a:rPr lang="en-US" altLang="zh-CN" sz="2500" dirty="0"/>
              <a:t>-</a:t>
            </a:r>
            <a:r>
              <a:rPr lang="zh-CN" altLang="en-US" sz="2500" dirty="0"/>
              <a:t> </a:t>
            </a:r>
            <a:r>
              <a:rPr lang="en-US" altLang="ko-KR" sz="2500" dirty="0">
                <a:latin typeface="Calibri" charset="0"/>
                <a:ea typeface="宋体" charset="0"/>
              </a:rPr>
              <a:t>Result evaluation</a:t>
            </a:r>
            <a:endParaRPr lang="ko-KR" altLang="en-US" sz="2500" dirty="0">
              <a:latin typeface="Calibri" charset="0"/>
              <a:ea typeface="宋体" charset="0"/>
            </a:endParaRP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12885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7" y="234497"/>
            <a:ext cx="4653940" cy="530614"/>
          </a:xfrm>
        </p:spPr>
        <p:txBody>
          <a:bodyPr>
            <a:noAutofit/>
          </a:bodyPr>
          <a:lstStyle/>
          <a:p>
            <a:r>
              <a:rPr lang="en-US" altLang="zh-CN" sz="2500" dirty="0">
                <a:solidFill>
                  <a:schemeClr val="tx1"/>
                </a:solidFill>
              </a:rPr>
              <a:t>4.</a:t>
            </a:r>
            <a:r>
              <a:rPr lang="zh-CN" altLang="en-US" sz="2500" dirty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Feature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5A85C-D903-3E40-B798-70B4BCF0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7" y="2256478"/>
            <a:ext cx="3476704" cy="248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43293-6539-B147-89DD-BBD792769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79" y="1083306"/>
            <a:ext cx="7546428" cy="545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5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6" y="234498"/>
            <a:ext cx="7431863" cy="53061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Engineering: 1 Time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8C4CA5-1772-5A40-AFD2-106000984FE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4755923" y="1476383"/>
            <a:ext cx="3084365" cy="408832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2400" dirty="0"/>
              <a:t>Month</a:t>
            </a:r>
          </a:p>
          <a:p>
            <a:pPr marL="514350" indent="-514350">
              <a:buAutoNum type="arabicPeriod"/>
            </a:pPr>
            <a:r>
              <a:rPr lang="en-US" sz="2400" dirty="0"/>
              <a:t>Quarter </a:t>
            </a:r>
          </a:p>
          <a:p>
            <a:pPr marL="514350" indent="-514350">
              <a:buAutoNum type="arabicPeriod"/>
            </a:pPr>
            <a:r>
              <a:rPr lang="en-US" sz="2400" dirty="0"/>
              <a:t>Year </a:t>
            </a:r>
          </a:p>
          <a:p>
            <a:pPr marL="514350" indent="-514350">
              <a:buAutoNum type="arabicPeriod"/>
            </a:pPr>
            <a:r>
              <a:rPr lang="en-US" sz="2400" dirty="0"/>
              <a:t>Is Month Start </a:t>
            </a:r>
          </a:p>
          <a:p>
            <a:pPr marL="514350" indent="-514350">
              <a:buAutoNum type="arabicPeriod"/>
            </a:pPr>
            <a:r>
              <a:rPr lang="en-US" sz="2400" dirty="0"/>
              <a:t>Is Month End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/>
              <a:t>Day of Week</a:t>
            </a:r>
          </a:p>
          <a:p>
            <a:pPr marL="514350" indent="-514350">
              <a:buAutoNum type="arabicPeriod"/>
            </a:pPr>
            <a:r>
              <a:rPr lang="en-US" sz="2400" dirty="0"/>
              <a:t>Day of Month</a:t>
            </a:r>
          </a:p>
          <a:p>
            <a:pPr marL="514350" indent="-514350">
              <a:buAutoNum type="arabicPeriod"/>
            </a:pPr>
            <a:r>
              <a:rPr lang="en-US" sz="2400" dirty="0"/>
              <a:t>Day of Year</a:t>
            </a:r>
          </a:p>
          <a:p>
            <a:pPr marL="514350" indent="-514350">
              <a:buAutoNum type="arabicPeriod"/>
            </a:pPr>
            <a:r>
              <a:rPr lang="en-US" sz="2400" dirty="0"/>
              <a:t>Week of Year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905F0E-FC03-6E4D-AE1E-BE5A28C5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55" y="1634038"/>
            <a:ext cx="2183364" cy="33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0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6" y="234498"/>
            <a:ext cx="8003363" cy="53061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Engineering: 2 Aggregate Sales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3996DF3-649B-E44E-AAF6-D10E15790D9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6700331" y="1531909"/>
            <a:ext cx="4683015" cy="1117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store 1 item 1, what’s mean sales of first quarter?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8CE28-3213-A74A-A6B2-25661FCD0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0" b="47264"/>
          <a:stretch/>
        </p:blipFill>
        <p:spPr>
          <a:xfrm>
            <a:off x="300249" y="1196651"/>
            <a:ext cx="4322293" cy="2208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7E8FD-DADE-BC47-9380-A08F856B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49" y="3977238"/>
            <a:ext cx="4324303" cy="2700893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E20F371-2FCB-1D4E-840F-884AA3ACA3CF}"/>
              </a:ext>
            </a:extLst>
          </p:cNvPr>
          <p:cNvSpPr txBox="1">
            <a:spLocks/>
          </p:cNvSpPr>
          <p:nvPr/>
        </p:nvSpPr>
        <p:spPr>
          <a:xfrm flipH="1">
            <a:off x="6700331" y="4581933"/>
            <a:ext cx="5037578" cy="149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For store 1 item 1, what’s sales standard deviation of each Monday?</a:t>
            </a:r>
          </a:p>
        </p:txBody>
      </p:sp>
    </p:spTree>
    <p:extLst>
      <p:ext uri="{BB962C8B-B14F-4D97-AF65-F5344CB8AC3E}">
        <p14:creationId xmlns:p14="http://schemas.microsoft.com/office/powerpoint/2010/main" val="4131276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6" y="234498"/>
            <a:ext cx="8504066" cy="53061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Engineering: 3 Sales Lag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6C0EF-DE63-C94E-A733-7D4F867F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231" y="1238135"/>
            <a:ext cx="53721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9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6" y="234498"/>
            <a:ext cx="8427905" cy="53061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Engineering: 4 Sales Rolling Mean</a:t>
            </a:r>
          </a:p>
        </p:txBody>
      </p:sp>
      <p:pic>
        <p:nvPicPr>
          <p:cNvPr id="1026" name="Picture 2" descr="https://lh3.googleusercontent.com/1OZ1vfPyn0OkH1FJPGJe4GwXn3CCV-ciczO-GHmOKMUxU726BIqIhTdaRObRza0xF9RdqqY5eDBL-Bx-ik3kqR0Kidt40IM_xnnG6Xiz_2au2Iu18hxDwf8_f0HskpK_7JfAEdyN">
            <a:extLst>
              <a:ext uri="{FF2B5EF4-FFF2-40B4-BE49-F238E27FC236}">
                <a16:creationId xmlns:a16="http://schemas.microsoft.com/office/drawing/2014/main" id="{CB0ACF08-2DE9-9045-8241-ACFAF0FC6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861" y="1927370"/>
            <a:ext cx="7070272" cy="308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35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6" y="234498"/>
            <a:ext cx="10203403" cy="900619"/>
          </a:xfrm>
        </p:spPr>
        <p:txBody>
          <a:bodyPr>
            <a:noAutofit/>
          </a:bodyPr>
          <a:lstStyle/>
          <a:p>
            <a:pPr algn="l"/>
            <a:r>
              <a:rPr lang="en-US" sz="2500" dirty="0"/>
              <a:t>Feature Engineering: </a:t>
            </a:r>
            <a:br>
              <a:rPr lang="en-US" sz="2500" dirty="0"/>
            </a:br>
            <a:r>
              <a:rPr lang="en-US" sz="2500" dirty="0"/>
              <a:t>5 Exponentially Weighted Moving Average with Lag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CFA0D4-326D-6544-98F0-C52F58B0E450}"/>
                  </a:ext>
                </a:extLst>
              </p:cNvPr>
              <p:cNvSpPr/>
              <p:nvPr/>
            </p:nvSpPr>
            <p:spPr>
              <a:xfrm>
                <a:off x="128266" y="1807418"/>
                <a:ext cx="11479016" cy="4992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Moving </a:t>
                </a:r>
                <a:r>
                  <a:rPr lang="en-US" sz="2400" b="1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b="1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verage:</a:t>
                </a:r>
              </a:p>
              <a:p>
                <a:endParaRPr lang="en-US" sz="2400" b="1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222222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222222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solidFill>
                                    <a:srgbClr val="222222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solidFill>
                                    <a:srgbClr val="222222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 …+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22222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b="1" dirty="0">
                  <a:solidFill>
                    <a:srgbClr val="2222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b="1" dirty="0">
                  <a:solidFill>
                    <a:srgbClr val="2222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Exponentially Weighted Moving Average:</a:t>
                </a:r>
              </a:p>
              <a:p>
                <a:r>
                  <a:rPr lang="en-US" sz="2400" dirty="0"/>
                  <a:t>A weighted average of the last n prices, where the weighting decreases exponentially with each previous price/period. In other words, the formula gives recent prices more weight than past prices.</a:t>
                </a:r>
                <a:endParaRPr lang="en-US" sz="3200" b="1" dirty="0">
                  <a:solidFill>
                    <a:srgbClr val="2222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CFA0D4-326D-6544-98F0-C52F58B0E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66" y="1807418"/>
                <a:ext cx="11479016" cy="4992457"/>
              </a:xfrm>
              <a:prstGeom prst="rect">
                <a:avLst/>
              </a:prstGeom>
              <a:blipFill>
                <a:blip r:embed="rId2"/>
                <a:stretch>
                  <a:fillRect l="-773" t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09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96F8-5026-3F41-890A-72781C58B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86744"/>
            <a:ext cx="4486656" cy="164592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sz="3200" dirty="0"/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60" y="2760552"/>
            <a:ext cx="3717585" cy="25442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37" y="402039"/>
            <a:ext cx="5974760" cy="1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2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6" y="234498"/>
            <a:ext cx="8362591" cy="53061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Engineering: 6 One Hot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9C462-15F9-B443-9D20-6FD7171D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"/>
          <a:stretch/>
        </p:blipFill>
        <p:spPr>
          <a:xfrm>
            <a:off x="3049814" y="2012172"/>
            <a:ext cx="5078186" cy="43602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6CE5E7-75EB-A242-A556-059E408E4DB7}"/>
              </a:ext>
            </a:extLst>
          </p:cNvPr>
          <p:cNvSpPr/>
          <p:nvPr/>
        </p:nvSpPr>
        <p:spPr>
          <a:xfrm>
            <a:off x="128265" y="993265"/>
            <a:ext cx="9239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Categorical Features: store, item, month, quarter, year</a:t>
            </a:r>
          </a:p>
        </p:txBody>
      </p:sp>
    </p:spTree>
    <p:extLst>
      <p:ext uri="{BB962C8B-B14F-4D97-AF65-F5344CB8AC3E}">
        <p14:creationId xmlns:p14="http://schemas.microsoft.com/office/powerpoint/2010/main" val="3649478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7" y="234498"/>
            <a:ext cx="9538248" cy="53061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Engineering: 7 Min Max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75B3C-F80C-904C-80ED-E42527F9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1" y="2193210"/>
            <a:ext cx="5441474" cy="19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4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6" y="81748"/>
            <a:ext cx="5488763" cy="53061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Engineering: 8 PCA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9B1385B-70AC-8441-A969-5F66BE99893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138133" y="4758275"/>
            <a:ext cx="2446769" cy="3447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Explained Variance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8E004-34F4-0C44-B775-005CF91F8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"/>
          <a:stretch/>
        </p:blipFill>
        <p:spPr>
          <a:xfrm>
            <a:off x="3983420" y="801548"/>
            <a:ext cx="8208579" cy="3113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62ACA-125B-5C4A-A667-F9BE4F3E5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4" t="3641" b="2778"/>
          <a:stretch/>
        </p:blipFill>
        <p:spPr>
          <a:xfrm>
            <a:off x="3899337" y="3621028"/>
            <a:ext cx="8292662" cy="2963918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54E9359-DE24-F040-9B0E-9564E97FE91A}"/>
              </a:ext>
            </a:extLst>
          </p:cNvPr>
          <p:cNvSpPr txBox="1">
            <a:spLocks/>
          </p:cNvSpPr>
          <p:nvPr/>
        </p:nvSpPr>
        <p:spPr>
          <a:xfrm flipH="1">
            <a:off x="128266" y="2134797"/>
            <a:ext cx="3515709" cy="446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Cumulative Explained Variance Rate</a:t>
            </a:r>
          </a:p>
        </p:txBody>
      </p:sp>
    </p:spTree>
    <p:extLst>
      <p:ext uri="{BB962C8B-B14F-4D97-AF65-F5344CB8AC3E}">
        <p14:creationId xmlns:p14="http://schemas.microsoft.com/office/powerpoint/2010/main" val="163433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CFAD5B-33B7-A34D-808A-41BA9D28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7" y="270934"/>
            <a:ext cx="5368644" cy="53061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Split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D031B5D-A245-264E-8CFB-254B0AB530F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4361793" y="1896538"/>
            <a:ext cx="7746124" cy="157479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sz="1800" b="1" dirty="0"/>
              <a:t>Initial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Trial:</a:t>
            </a:r>
            <a:r>
              <a:rPr lang="zh-CN" altLang="en-US" sz="1800" b="1" dirty="0"/>
              <a:t> </a:t>
            </a:r>
            <a:r>
              <a:rPr lang="en-US" altLang="zh-CN" sz="1800" dirty="0"/>
              <a:t>Whole</a:t>
            </a:r>
            <a:r>
              <a:rPr lang="zh-CN" altLang="en-US" sz="1800" dirty="0"/>
              <a:t> </a:t>
            </a:r>
            <a:r>
              <a:rPr lang="en-US" altLang="zh-CN" sz="1800" dirty="0"/>
              <a:t>913,000</a:t>
            </a:r>
            <a:r>
              <a:rPr lang="zh-CN" altLang="en-US" sz="1800" dirty="0"/>
              <a:t> </a:t>
            </a:r>
            <a:r>
              <a:rPr lang="en-US" altLang="zh-CN" sz="1800" dirty="0"/>
              <a:t>rows</a:t>
            </a:r>
            <a:r>
              <a:rPr lang="zh-CN" altLang="en-US" sz="1800" dirty="0"/>
              <a:t> </a:t>
            </a:r>
            <a:r>
              <a:rPr lang="en-US" altLang="zh-CN" sz="1800" dirty="0"/>
              <a:t>data,</a:t>
            </a:r>
            <a:r>
              <a:rPr lang="zh-CN" altLang="en-US" sz="1800" dirty="0"/>
              <a:t> </a:t>
            </a:r>
            <a:r>
              <a:rPr lang="en-US" altLang="zh-CN" sz="1800" dirty="0"/>
              <a:t>sample</a:t>
            </a:r>
            <a:r>
              <a:rPr lang="zh-CN" altLang="en-US" sz="1800" dirty="0"/>
              <a:t> </a:t>
            </a:r>
            <a:r>
              <a:rPr lang="en-US" altLang="zh-CN" sz="1800" dirty="0"/>
              <a:t>70%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training</a:t>
            </a:r>
            <a:r>
              <a:rPr lang="zh-CN" altLang="en-US" sz="1800" dirty="0"/>
              <a:t> </a:t>
            </a:r>
            <a:r>
              <a:rPr lang="en-US" altLang="zh-CN" sz="1800" dirty="0"/>
              <a:t>set,</a:t>
            </a:r>
            <a:r>
              <a:rPr lang="zh-CN" altLang="en-US" sz="1800" dirty="0"/>
              <a:t> </a:t>
            </a:r>
            <a:r>
              <a:rPr lang="en-US" altLang="zh-CN" sz="1800" dirty="0"/>
              <a:t>30%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set.</a:t>
            </a:r>
          </a:p>
          <a:p>
            <a:pPr marL="0" indent="0">
              <a:buNone/>
            </a:pPr>
            <a:r>
              <a:rPr lang="en-US" altLang="zh-CN" sz="1800" b="1" dirty="0"/>
              <a:t>Problem:</a:t>
            </a:r>
            <a:r>
              <a:rPr lang="zh-CN" altLang="en-US" sz="1800" b="1" dirty="0"/>
              <a:t> </a:t>
            </a:r>
            <a:r>
              <a:rPr lang="en-US" altLang="zh-CN" sz="1800" dirty="0"/>
              <a:t>Too</a:t>
            </a:r>
            <a:r>
              <a:rPr lang="zh-CN" altLang="en-US" sz="1800" dirty="0"/>
              <a:t> </a:t>
            </a:r>
            <a:r>
              <a:rPr lang="en-US" altLang="zh-CN" sz="1800" dirty="0"/>
              <a:t>slow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model.</a:t>
            </a:r>
          </a:p>
          <a:p>
            <a:pPr marL="0" indent="0">
              <a:buNone/>
            </a:pPr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Rows:</a:t>
            </a:r>
            <a:r>
              <a:rPr lang="zh-CN" altLang="en-US" sz="1800" dirty="0"/>
              <a:t> </a:t>
            </a:r>
            <a:r>
              <a:rPr lang="en-US" altLang="zh-CN" sz="1800" dirty="0"/>
              <a:t>639,100</a:t>
            </a:r>
          </a:p>
          <a:p>
            <a:pPr marL="0" indent="0">
              <a:buNone/>
            </a:pP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Rows:</a:t>
            </a:r>
            <a:r>
              <a:rPr lang="zh-CN" altLang="en-US" sz="1800" dirty="0"/>
              <a:t> </a:t>
            </a:r>
            <a:r>
              <a:rPr lang="en-US" altLang="zh-CN" sz="1800" dirty="0"/>
              <a:t>273,900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9033F-C0D4-1244-91FC-354B27BD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2" y="954498"/>
            <a:ext cx="3033888" cy="2516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CEE41-16CB-054A-9B43-578D2484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6" y="3705135"/>
            <a:ext cx="2764627" cy="2912293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744F868-9EB4-4C4E-81A3-7D5728615D7B}"/>
              </a:ext>
            </a:extLst>
          </p:cNvPr>
          <p:cNvSpPr txBox="1">
            <a:spLocks/>
          </p:cNvSpPr>
          <p:nvPr/>
        </p:nvSpPr>
        <p:spPr>
          <a:xfrm flipH="1">
            <a:off x="4445876" y="4566323"/>
            <a:ext cx="7746124" cy="1543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Modified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Version: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item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1826</a:t>
            </a:r>
            <a:r>
              <a:rPr lang="zh-CN" altLang="en-US" sz="1800" dirty="0"/>
              <a:t> </a:t>
            </a:r>
            <a:r>
              <a:rPr lang="en-US" altLang="zh-CN" sz="1800" dirty="0"/>
              <a:t>rows</a:t>
            </a:r>
            <a:r>
              <a:rPr lang="zh-CN" altLang="en-US" sz="1800" dirty="0"/>
              <a:t> </a:t>
            </a:r>
            <a:r>
              <a:rPr lang="en-US" altLang="zh-CN" sz="1800" dirty="0"/>
              <a:t>data,</a:t>
            </a:r>
            <a:r>
              <a:rPr lang="zh-CN" altLang="en-US" sz="1800" dirty="0"/>
              <a:t> </a:t>
            </a:r>
            <a:r>
              <a:rPr lang="en-US" altLang="zh-CN" sz="1800" dirty="0"/>
              <a:t>sample</a:t>
            </a:r>
            <a:r>
              <a:rPr lang="zh-CN" altLang="en-US" sz="1800" dirty="0"/>
              <a:t> </a:t>
            </a:r>
            <a:r>
              <a:rPr lang="en-US" altLang="zh-CN" sz="1800" dirty="0"/>
              <a:t>10%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dirty="0"/>
              <a:t>training</a:t>
            </a:r>
            <a:r>
              <a:rPr lang="zh-CN" altLang="en-US" sz="1800" dirty="0"/>
              <a:t> </a:t>
            </a:r>
            <a:r>
              <a:rPr lang="en-US" altLang="zh-CN" sz="1800" dirty="0"/>
              <a:t>set,</a:t>
            </a:r>
            <a:r>
              <a:rPr lang="zh-CN" altLang="en-US" sz="1800" dirty="0"/>
              <a:t> </a:t>
            </a:r>
            <a:r>
              <a:rPr lang="en-US" altLang="zh-CN" sz="1800" dirty="0"/>
              <a:t>90%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set.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Rows:</a:t>
            </a:r>
            <a:r>
              <a:rPr lang="zh-CN" altLang="en-US" sz="1800" dirty="0"/>
              <a:t> </a:t>
            </a:r>
            <a:r>
              <a:rPr lang="en-US" altLang="zh-CN" sz="1800" dirty="0"/>
              <a:t>91,000</a:t>
            </a:r>
          </a:p>
          <a:p>
            <a:pPr marL="0" indent="0">
              <a:buNone/>
            </a:pPr>
            <a:r>
              <a:rPr lang="en-US" altLang="zh-CN" sz="1800" dirty="0"/>
              <a:t>Test</a:t>
            </a:r>
            <a:r>
              <a:rPr lang="zh-CN" altLang="en-US" sz="1800" dirty="0"/>
              <a:t> </a:t>
            </a:r>
            <a:r>
              <a:rPr lang="en-US" altLang="zh-CN" sz="1800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Rows:</a:t>
            </a:r>
            <a:r>
              <a:rPr lang="zh-CN" altLang="en-US" sz="1800" dirty="0"/>
              <a:t> </a:t>
            </a:r>
            <a:r>
              <a:rPr lang="en-US" altLang="zh-CN" sz="1800" dirty="0"/>
              <a:t>822,000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D353B1E5-190B-3240-85BE-12C819D1AB39}"/>
              </a:ext>
            </a:extLst>
          </p:cNvPr>
          <p:cNvSpPr txBox="1">
            <a:spLocks/>
          </p:cNvSpPr>
          <p:nvPr/>
        </p:nvSpPr>
        <p:spPr>
          <a:xfrm flipH="1">
            <a:off x="3161120" y="5087356"/>
            <a:ext cx="1015496" cy="441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x</a:t>
            </a:r>
            <a:r>
              <a:rPr lang="zh-CN" altLang="en-US" sz="2000" dirty="0"/>
              <a:t> </a:t>
            </a:r>
            <a:r>
              <a:rPr lang="en-US" altLang="zh-CN" sz="2000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361363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7" y="270934"/>
            <a:ext cx="8153886" cy="53061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Training: R2 Score on Test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7B38F-6AEF-C448-95AF-6D5B28E4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6" y="1403350"/>
            <a:ext cx="6096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0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32670BE-BD9D-ED46-8292-C4FF98B5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7" y="270934"/>
            <a:ext cx="6958333" cy="8230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Grid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validation:</a:t>
            </a:r>
            <a:r>
              <a:rPr lang="zh-CN" altLang="en-US" dirty="0"/>
              <a:t> </a:t>
            </a:r>
            <a:r>
              <a:rPr lang="en-US" altLang="zh-CN" dirty="0"/>
              <a:t>Lasso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KNN</a:t>
            </a:r>
            <a:endParaRPr lang="en-US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24A658E0-7B9D-EA4E-B3FF-7431576265C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495233" y="5402734"/>
            <a:ext cx="3076766" cy="5411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1" dirty="0"/>
              <a:t>Lasso</a:t>
            </a:r>
            <a:r>
              <a:rPr lang="en-US" sz="1800" dirty="0"/>
              <a:t> search for optimal Alpha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ADBAF-2B9B-2A4F-BE36-D32A9AB9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6" y="1665815"/>
            <a:ext cx="5485506" cy="3634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B6517-9C04-3C4B-945C-339E3799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00" y="1665815"/>
            <a:ext cx="5512730" cy="3634318"/>
          </a:xfrm>
          <a:prstGeom prst="rect">
            <a:avLst/>
          </a:prstGeom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C0C2AC-18C7-9C4B-B6B7-DCB0390DED97}"/>
              </a:ext>
            </a:extLst>
          </p:cNvPr>
          <p:cNvSpPr txBox="1">
            <a:spLocks/>
          </p:cNvSpPr>
          <p:nvPr/>
        </p:nvSpPr>
        <p:spPr>
          <a:xfrm flipH="1">
            <a:off x="7962451" y="5402734"/>
            <a:ext cx="3967964" cy="54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KNN</a:t>
            </a:r>
            <a:r>
              <a:rPr lang="en-US" sz="1800" dirty="0"/>
              <a:t> search for optimal K</a:t>
            </a:r>
          </a:p>
        </p:txBody>
      </p:sp>
    </p:spTree>
    <p:extLst>
      <p:ext uri="{BB962C8B-B14F-4D97-AF65-F5344CB8AC3E}">
        <p14:creationId xmlns:p14="http://schemas.microsoft.com/office/powerpoint/2010/main" val="488171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41AD-D778-9945-85A2-225E29ED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5" y="270934"/>
            <a:ext cx="11742001" cy="53061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Result: Without Normalization and PCA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81568-818A-7B48-A747-76F9CE8F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5" y="1472643"/>
            <a:ext cx="11514958" cy="49003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8B6E06-FE75-FE44-B5BC-C29471DF187C}"/>
              </a:ext>
            </a:extLst>
          </p:cNvPr>
          <p:cNvSpPr txBox="1">
            <a:spLocks/>
          </p:cNvSpPr>
          <p:nvPr/>
        </p:nvSpPr>
        <p:spPr>
          <a:xfrm flipH="1">
            <a:off x="128265" y="866496"/>
            <a:ext cx="7965867" cy="541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Randy</a:t>
            </a:r>
            <a:r>
              <a:rPr lang="zh-CN" altLang="en-US" sz="2200" dirty="0"/>
              <a:t> </a:t>
            </a:r>
            <a:r>
              <a:rPr lang="en-US" altLang="zh-CN" sz="2200" dirty="0"/>
              <a:t>said</a:t>
            </a:r>
            <a:r>
              <a:rPr lang="zh-CN" altLang="en-US" sz="2200" dirty="0"/>
              <a:t> </a:t>
            </a:r>
            <a:r>
              <a:rPr lang="en-US" altLang="zh-CN" sz="2200" dirty="0"/>
              <a:t>we</a:t>
            </a:r>
            <a:r>
              <a:rPr lang="zh-CN" altLang="en-US" sz="2200" dirty="0"/>
              <a:t> </a:t>
            </a:r>
            <a:r>
              <a:rPr lang="en-US" altLang="zh-CN" sz="2200" dirty="0"/>
              <a:t>don’t</a:t>
            </a:r>
            <a:r>
              <a:rPr lang="zh-CN" altLang="en-US" sz="2200" dirty="0"/>
              <a:t> </a:t>
            </a:r>
            <a:r>
              <a:rPr lang="en-US" altLang="zh-CN" sz="2200" dirty="0"/>
              <a:t>have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apply</a:t>
            </a:r>
            <a:r>
              <a:rPr lang="zh-CN" altLang="en-US" sz="2200" dirty="0"/>
              <a:t> </a:t>
            </a:r>
            <a:r>
              <a:rPr lang="en-US" altLang="zh-CN" sz="2200" dirty="0"/>
              <a:t>PCA</a:t>
            </a:r>
            <a:r>
              <a:rPr lang="zh-CN" altLang="en-US" sz="2200" dirty="0"/>
              <a:t> </a:t>
            </a:r>
            <a:r>
              <a:rPr lang="en-US" altLang="zh-CN" sz="2200" dirty="0"/>
              <a:t>before</a:t>
            </a:r>
            <a:r>
              <a:rPr lang="zh-CN" altLang="en-US" sz="2200" dirty="0"/>
              <a:t> </a:t>
            </a:r>
            <a:r>
              <a:rPr lang="en-US" altLang="zh-CN" sz="2200" dirty="0"/>
              <a:t>training</a:t>
            </a:r>
            <a:r>
              <a:rPr lang="zh-CN" altLang="en-US" sz="2200" dirty="0"/>
              <a:t> </a:t>
            </a:r>
            <a:r>
              <a:rPr lang="en-US" altLang="zh-CN" sz="2200" dirty="0"/>
              <a:t>tree</a:t>
            </a:r>
            <a:r>
              <a:rPr lang="zh-CN" altLang="en-US" sz="2200" dirty="0"/>
              <a:t> </a:t>
            </a:r>
            <a:r>
              <a:rPr lang="en-US" altLang="zh-CN" sz="2200" dirty="0"/>
              <a:t>model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83314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32670BE-BD9D-ED46-8292-C4FF98B5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91" y="254605"/>
            <a:ext cx="7660552" cy="82308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Grid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validation: </a:t>
            </a:r>
            <a:br>
              <a:rPr lang="en-US" altLang="zh-CN" dirty="0"/>
            </a:br>
            <a:r>
              <a:rPr lang="en-US" altLang="zh-CN" dirty="0"/>
              <a:t>Random Forest &amp; Gradient Boosting</a:t>
            </a:r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D7C0C2AC-18C7-9C4B-B6B7-DCB0390DED97}"/>
              </a:ext>
            </a:extLst>
          </p:cNvPr>
          <p:cNvSpPr txBox="1">
            <a:spLocks/>
          </p:cNvSpPr>
          <p:nvPr/>
        </p:nvSpPr>
        <p:spPr>
          <a:xfrm flipH="1">
            <a:off x="640537" y="5308041"/>
            <a:ext cx="4543845" cy="541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Random Forest</a:t>
            </a:r>
            <a:r>
              <a:rPr lang="en-US" sz="1800" dirty="0"/>
              <a:t> search for optimal n estimator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1BE389-C666-BD4F-BB0E-6C1F4A08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435"/>
            <a:ext cx="5715225" cy="3439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94AC47-44F5-A14B-B118-5FE32A603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"/>
          <a:stretch/>
        </p:blipFill>
        <p:spPr>
          <a:xfrm>
            <a:off x="6282267" y="1605435"/>
            <a:ext cx="5251058" cy="3439918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EC065F6-7FA1-9D47-92AB-F1EE96499BF6}"/>
              </a:ext>
            </a:extLst>
          </p:cNvPr>
          <p:cNvSpPr txBox="1">
            <a:spLocks/>
          </p:cNvSpPr>
          <p:nvPr/>
        </p:nvSpPr>
        <p:spPr>
          <a:xfrm flipH="1">
            <a:off x="6809954" y="5349481"/>
            <a:ext cx="4874045" cy="541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Gradient Boosting </a:t>
            </a:r>
            <a:r>
              <a:rPr lang="en-US" sz="1800" dirty="0"/>
              <a:t>search for optimal n estimator</a:t>
            </a:r>
          </a:p>
        </p:txBody>
      </p:sp>
    </p:spTree>
    <p:extLst>
      <p:ext uri="{BB962C8B-B14F-4D97-AF65-F5344CB8AC3E}">
        <p14:creationId xmlns:p14="http://schemas.microsoft.com/office/powerpoint/2010/main" val="2650863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0F23-7676-984C-9731-BEAD4066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52" y="162174"/>
            <a:ext cx="5727531" cy="516370"/>
          </a:xfrm>
        </p:spPr>
        <p:txBody>
          <a:bodyPr>
            <a:normAutofit fontScale="90000"/>
          </a:bodyPr>
          <a:lstStyle/>
          <a:p>
            <a:r>
              <a:rPr lang="en-US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endParaRPr lang="en-US" dirty="0"/>
          </a:p>
        </p:txBody>
      </p:sp>
      <p:pic>
        <p:nvPicPr>
          <p:cNvPr id="1026" name="Picture 2" descr="https://lh5.googleusercontent.com/rJLtDJipNm102_MdaGtBBdH4M3ut5_aJbcg5o3VELBhTmx-2PHzAqU_WqP0JncJjs94AFbSmpPXYhwePuQPM7kRPFpkCCji4-s8oc-eFXHbiknL-C94WZZjdSxOsclHo0EHN4Dyd">
            <a:extLst>
              <a:ext uri="{FF2B5EF4-FFF2-40B4-BE49-F238E27FC236}">
                <a16:creationId xmlns:a16="http://schemas.microsoft.com/office/drawing/2014/main" id="{F808472D-7FB7-634D-8998-9B4EA954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87" y="1511302"/>
            <a:ext cx="6266673" cy="344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Jwz8TQRboYdWEgUPkcFNtfF_eJD8DltkbcPm-PCQR8M0xxo6KdY8eYE3GO4eg0xLW8xY6vWI4GdvUjibH2UIiwQM_v-_HzD6KgPmhFp6_eMiqI1_kBmWSLy_wHvAAbMMidjhxzLq">
            <a:extLst>
              <a:ext uri="{FF2B5EF4-FFF2-40B4-BE49-F238E27FC236}">
                <a16:creationId xmlns:a16="http://schemas.microsoft.com/office/drawing/2014/main" id="{A9C7A0B1-33F4-B948-8C2A-14AA7C12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8" y="1511302"/>
            <a:ext cx="5479312" cy="344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0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1E28-21A1-554E-A3D7-35F4CB4D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22" y="197250"/>
            <a:ext cx="6210735" cy="766136"/>
          </a:xfrm>
        </p:spPr>
        <p:txBody>
          <a:bodyPr/>
          <a:lstStyle/>
          <a:p>
            <a:r>
              <a:rPr lang="en-US" sz="2500" dirty="0"/>
              <a:t>8.Predict on Kaggle’s Test Set</a:t>
            </a:r>
          </a:p>
        </p:txBody>
      </p:sp>
      <p:pic>
        <p:nvPicPr>
          <p:cNvPr id="2050" name="Picture 2" descr="https://lh3.googleusercontent.com/_4OV9GSuWOzayiGCCzNL6Bxd6UbNnHjr8tSQKYc4Xa2ZAiUp8FCD4YcfYhOZjV-2VdYhBWYi3MDTu9slG_uVZOwsI2kT2x2RLvKF5B65oROOIu3wws2tRv8GboxzRmSsfQATvt0N">
            <a:extLst>
              <a:ext uri="{FF2B5EF4-FFF2-40B4-BE49-F238E27FC236}">
                <a16:creationId xmlns:a16="http://schemas.microsoft.com/office/drawing/2014/main" id="{19C5AC5C-DA65-CD4C-B548-3ADE9CFB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2" y="1826985"/>
            <a:ext cx="11299623" cy="35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5D4EE000-56E8-4940-BB22-025EAA6600FA}"/>
              </a:ext>
            </a:extLst>
          </p:cNvPr>
          <p:cNvSpPr txBox="1">
            <a:spLocks/>
          </p:cNvSpPr>
          <p:nvPr/>
        </p:nvSpPr>
        <p:spPr>
          <a:xfrm flipH="1">
            <a:off x="2748648" y="5678171"/>
            <a:ext cx="6476369" cy="541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Symmetric </a:t>
            </a:r>
            <a:r>
              <a:rPr lang="en-US" altLang="zh-CN" dirty="0"/>
              <a:t>M</a:t>
            </a:r>
            <a:r>
              <a:rPr lang="en-US" dirty="0"/>
              <a:t>ean </a:t>
            </a:r>
            <a:r>
              <a:rPr lang="en-US" altLang="zh-CN" dirty="0"/>
              <a:t>A</a:t>
            </a:r>
            <a:r>
              <a:rPr lang="en-US" dirty="0"/>
              <a:t>bsolute </a:t>
            </a:r>
            <a:r>
              <a:rPr lang="en-US" altLang="zh-CN" dirty="0"/>
              <a:t>P</a:t>
            </a:r>
            <a:r>
              <a:rPr lang="en-US" dirty="0"/>
              <a:t>ercentage </a:t>
            </a:r>
            <a:r>
              <a:rPr lang="en-US" altLang="zh-CN" dirty="0"/>
              <a:t>E</a:t>
            </a:r>
            <a:r>
              <a:rPr lang="en-US" dirty="0"/>
              <a:t>rror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18.016</a:t>
            </a:r>
            <a:r>
              <a:rPr lang="en-US" dirty="0"/>
              <a:t> 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6102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E73CE-7CDD-4524-B4BC-2A188F65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867" y="390270"/>
            <a:ext cx="4068629" cy="77891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histogram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6752DA-083C-4799-9C7E-998EBF65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24" y="1474171"/>
            <a:ext cx="6695129" cy="497561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670B360-D8C3-554A-93C2-F08F0433FB43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4201742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2.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Exploratory</a:t>
            </a:r>
            <a:r>
              <a:rPr lang="zh-CN" altLang="en-US" sz="4000" dirty="0"/>
              <a:t> </a:t>
            </a:r>
            <a:r>
              <a:rPr lang="en-US" altLang="zh-CN" sz="4000" dirty="0"/>
              <a:t>Data</a:t>
            </a:r>
            <a:r>
              <a:rPr lang="zh-CN" altLang="en-US" sz="4000" dirty="0"/>
              <a:t> </a:t>
            </a:r>
            <a:r>
              <a:rPr lang="en-US" altLang="zh-CN" sz="4000" dirty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08709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8D311-B2BD-D24A-A59B-E6143857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95" y="1432087"/>
            <a:ext cx="5307410" cy="39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7FF4119-B69A-4DA0-9562-21873C9D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084" y="668975"/>
            <a:ext cx="3623653" cy="578306"/>
          </a:xfrm>
        </p:spPr>
        <p:txBody>
          <a:bodyPr>
            <a:normAutofit fontScale="90000"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of Stores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CD19FE9B-9827-40F6-AAB3-9C2E9DEBA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10" y="1341640"/>
            <a:ext cx="6577002" cy="5311493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02A8FE-03B4-48E0-A8CE-E0036D86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86" y="2255834"/>
            <a:ext cx="1366528" cy="33420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1E241A-A5E3-F344-818B-5FAB7D97B4D3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4201742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2.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Exploratory</a:t>
            </a:r>
            <a:r>
              <a:rPr lang="zh-CN" altLang="en-US" sz="4000" dirty="0"/>
              <a:t> </a:t>
            </a:r>
            <a:r>
              <a:rPr lang="en-US" altLang="zh-CN" sz="4000" dirty="0"/>
              <a:t>Data</a:t>
            </a:r>
            <a:r>
              <a:rPr lang="zh-CN" altLang="en-US" sz="4000" dirty="0"/>
              <a:t> </a:t>
            </a:r>
            <a:r>
              <a:rPr lang="en-US" altLang="zh-CN" sz="4000" dirty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860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C1A39C-5E3A-4C36-AA94-0984A7F9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656" y="604157"/>
            <a:ext cx="6115595" cy="570405"/>
          </a:xfrm>
        </p:spPr>
        <p:txBody>
          <a:bodyPr>
            <a:normAutofit fontScale="90000"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distribution of items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F5737A0-4F2B-4160-9A78-3E92F2427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6" y="1335627"/>
            <a:ext cx="8464732" cy="5184576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04EB72-0097-0F49-9726-8600AC8100EE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4201742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2.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Exploratory</a:t>
            </a:r>
            <a:r>
              <a:rPr lang="zh-CN" altLang="en-US" sz="4000" dirty="0"/>
              <a:t> </a:t>
            </a:r>
            <a:r>
              <a:rPr lang="en-US" altLang="zh-CN" sz="4000" dirty="0"/>
              <a:t>Data</a:t>
            </a:r>
            <a:r>
              <a:rPr lang="zh-CN" altLang="en-US" sz="4000" dirty="0"/>
              <a:t> </a:t>
            </a:r>
            <a:r>
              <a:rPr lang="en-US" altLang="zh-CN" sz="4000" dirty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994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9BDDFFD-3484-4123-95BB-A66148A1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703" y="264900"/>
            <a:ext cx="5437413" cy="631945"/>
          </a:xfrm>
        </p:spPr>
        <p:txBody>
          <a:bodyPr>
            <a:normAutofit fontScale="90000"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trend of stores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42C85A5-8FA1-4255-85BF-FEEA5878F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04" y="1105473"/>
            <a:ext cx="7025404" cy="5381015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0822BF-1B50-4D58-B15F-191BADEF9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93" y="1965387"/>
            <a:ext cx="1390193" cy="33999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1DE86-E4F4-3E49-BED2-F62390DFDCD2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4201742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2.</a:t>
            </a:r>
            <a:r>
              <a:rPr lang="zh-CN" altLang="en-US" sz="4000" dirty="0"/>
              <a:t> </a:t>
            </a:r>
            <a:r>
              <a:rPr lang="en-US" altLang="zh-CN" sz="4000" dirty="0"/>
              <a:t>Exploratory</a:t>
            </a:r>
            <a:r>
              <a:rPr lang="zh-CN" altLang="en-US" sz="4000" dirty="0"/>
              <a:t> </a:t>
            </a:r>
            <a:r>
              <a:rPr lang="en-US" altLang="zh-CN" sz="4000" dirty="0"/>
              <a:t>Data</a:t>
            </a:r>
            <a:r>
              <a:rPr lang="zh-CN" altLang="en-US" sz="4000" dirty="0"/>
              <a:t> </a:t>
            </a:r>
            <a:r>
              <a:rPr lang="en-US" altLang="zh-CN" sz="4000" dirty="0"/>
              <a:t>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4710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8ECB427-29F3-4F81-B4FA-2E8518711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918504"/>
            <a:ext cx="7344816" cy="5690619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7C409CE-B51C-EE4D-B708-3BA15062C78B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8536676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500" dirty="0"/>
              <a:t>2.</a:t>
            </a:r>
            <a:r>
              <a:rPr lang="zh-CN" altLang="en-US" sz="2500" dirty="0"/>
              <a:t> </a:t>
            </a:r>
            <a:r>
              <a:rPr lang="en-US" altLang="zh-CN" sz="2500" dirty="0"/>
              <a:t>Exploratory</a:t>
            </a:r>
            <a:r>
              <a:rPr lang="zh-CN" altLang="en-US" sz="2500" dirty="0"/>
              <a:t> </a:t>
            </a:r>
            <a:r>
              <a:rPr lang="en-US" altLang="zh-CN" sz="2500" dirty="0"/>
              <a:t>Data</a:t>
            </a:r>
            <a:r>
              <a:rPr lang="zh-CN" altLang="en-US" sz="2500" dirty="0"/>
              <a:t> </a:t>
            </a:r>
            <a:r>
              <a:rPr lang="en-US" altLang="zh-CN" sz="2500" dirty="0"/>
              <a:t>Analysis</a:t>
            </a:r>
            <a:r>
              <a:rPr lang="zh-CN" altLang="en-US" sz="2500" dirty="0"/>
              <a:t> </a:t>
            </a:r>
            <a:r>
              <a:rPr lang="en-US" altLang="zh-CN" sz="2500" dirty="0"/>
              <a:t>Seasonality behind sales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2354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/Users/Administrator/AppData/Roaming/JisuOffice/ETemp/42412_52988712/fImage7278471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10" y="896845"/>
            <a:ext cx="3525239" cy="2405155"/>
          </a:xfrm>
          <a:prstGeom prst="rect">
            <a:avLst/>
          </a:prstGeom>
          <a:noFill/>
        </p:spPr>
      </p:pic>
      <p:pic>
        <p:nvPicPr>
          <p:cNvPr id="4" name="图片 3" descr="C:/Users/Administrator/AppData/Roaming/JisuOffice/ETemp/42412_52988712/fImage7348472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1" y="970415"/>
            <a:ext cx="3361266" cy="2186737"/>
          </a:xfrm>
          <a:prstGeom prst="rect">
            <a:avLst/>
          </a:prstGeom>
          <a:noFill/>
        </p:spPr>
      </p:pic>
      <p:pic>
        <p:nvPicPr>
          <p:cNvPr id="5" name="图片 4" descr="C:/Users/Administrator/AppData/Roaming/JisuOffice/ETemp/42412_52988712/fImage7410373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0" y="3302000"/>
            <a:ext cx="3551785" cy="2370668"/>
          </a:xfrm>
          <a:prstGeom prst="rect">
            <a:avLst/>
          </a:prstGeom>
          <a:noFill/>
        </p:spPr>
      </p:pic>
      <p:pic>
        <p:nvPicPr>
          <p:cNvPr id="6" name="图片 5" descr="C:/Users/Administrator/AppData/Roaming/JisuOffice/ETemp/42412_52988712/fImage713607465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10" y="3302001"/>
            <a:ext cx="3488691" cy="2320444"/>
          </a:xfrm>
          <a:prstGeom prst="rect">
            <a:avLst/>
          </a:prstGeom>
          <a:noFill/>
        </p:spPr>
      </p:pic>
      <p:sp>
        <p:nvSpPr>
          <p:cNvPr id="7" name="文本框 6"/>
          <p:cNvSpPr txBox="1">
            <a:spLocks/>
          </p:cNvSpPr>
          <p:nvPr/>
        </p:nvSpPr>
        <p:spPr>
          <a:xfrm>
            <a:off x="930275" y="5976832"/>
            <a:ext cx="975550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latin typeface="Calibri" charset="0"/>
                <a:ea typeface="宋体" charset="0"/>
              </a:rPr>
              <a:t>For  example: Item 1 in different store: (take four samples)</a:t>
            </a:r>
            <a:endParaRPr lang="ko-KR" altLang="en-US" sz="2800" b="0" strike="noStrike" cap="none" dirty="0">
              <a:latin typeface="Calibri" charset="0"/>
              <a:ea typeface="宋体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A66A5A-EE7A-B542-8C53-B1BB417E9322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8536676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500" dirty="0"/>
              <a:t>3.</a:t>
            </a:r>
            <a:r>
              <a:rPr lang="zh-CN" altLang="en-US" sz="2500" dirty="0"/>
              <a:t> </a:t>
            </a:r>
            <a:r>
              <a:rPr lang="en-US" altLang="zh-CN" sz="2500" dirty="0"/>
              <a:t>Time</a:t>
            </a:r>
            <a:r>
              <a:rPr lang="zh-CN" altLang="en-US" sz="2500" dirty="0"/>
              <a:t> </a:t>
            </a:r>
            <a:r>
              <a:rPr lang="en-US" altLang="zh-CN" sz="2500" dirty="0"/>
              <a:t>Series</a:t>
            </a:r>
            <a:r>
              <a:rPr lang="zh-CN" altLang="en-US" sz="2500" dirty="0"/>
              <a:t> </a:t>
            </a:r>
            <a:r>
              <a:rPr lang="en-US" altLang="zh-CN" sz="2500" dirty="0"/>
              <a:t>Analysis</a:t>
            </a:r>
            <a:r>
              <a:rPr lang="zh-CN" altLang="en-US" sz="2500" dirty="0"/>
              <a:t> </a:t>
            </a:r>
            <a:r>
              <a:rPr lang="en-US" altLang="zh-CN" sz="2500" dirty="0"/>
              <a:t>with</a:t>
            </a:r>
            <a:r>
              <a:rPr lang="zh-CN" altLang="en-US" sz="2500" dirty="0"/>
              <a:t> </a:t>
            </a:r>
            <a:r>
              <a:rPr lang="en-US" altLang="zh-CN" sz="2500" dirty="0"/>
              <a:t>Arima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513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Administrator/AppData/Roaming/JisuOffice/ETemp/42412_52988712/fImage18623076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5" y="1138583"/>
            <a:ext cx="7034730" cy="4526493"/>
          </a:xfrm>
          <a:prstGeom prst="rect">
            <a:avLst/>
          </a:prstGeom>
          <a:noFill/>
        </p:spPr>
      </p:pic>
      <p:sp>
        <p:nvSpPr>
          <p:cNvPr id="3" name="文本框 2"/>
          <p:cNvSpPr txBox="1">
            <a:spLocks/>
          </p:cNvSpPr>
          <p:nvPr/>
        </p:nvSpPr>
        <p:spPr>
          <a:xfrm>
            <a:off x="5152074" y="348390"/>
            <a:ext cx="7762240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500" dirty="0">
                <a:latin typeface="Calibri" charset="0"/>
                <a:ea typeface="宋体" charset="0"/>
              </a:rPr>
              <a:t>V</a:t>
            </a:r>
            <a:r>
              <a:rPr lang="en-US" altLang="ko-KR" sz="2500" b="0" strike="noStrike" cap="none" dirty="0">
                <a:latin typeface="Calibri" charset="0"/>
                <a:ea typeface="宋体" charset="0"/>
              </a:rPr>
              <a:t>isualization and DF to test stationary</a:t>
            </a:r>
            <a:endParaRPr lang="ko-KR" altLang="en-US" sz="2500" b="0" strike="noStrike" cap="none" dirty="0">
              <a:latin typeface="Calibri" charset="0"/>
              <a:ea typeface="宋体" charset="0"/>
            </a:endParaRPr>
          </a:p>
        </p:txBody>
      </p:sp>
      <p:pic>
        <p:nvPicPr>
          <p:cNvPr id="4" name="图片 3" descr="C:/Users/Administrator/AppData/Roaming/JisuOffice/ETemp/42412_52988712/fImage1277878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07" y="2363286"/>
            <a:ext cx="4382135" cy="2077085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FF04E2-6235-474A-9CEF-B64FC8915513}"/>
              </a:ext>
            </a:extLst>
          </p:cNvPr>
          <p:cNvSpPr txBox="1">
            <a:spLocks/>
          </p:cNvSpPr>
          <p:nvPr/>
        </p:nvSpPr>
        <p:spPr>
          <a:xfrm>
            <a:off x="150125" y="245660"/>
            <a:ext cx="8536676" cy="6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500" dirty="0"/>
              <a:t>3.</a:t>
            </a:r>
            <a:r>
              <a:rPr lang="zh-CN" altLang="en-US" sz="2500" dirty="0"/>
              <a:t> </a:t>
            </a:r>
            <a:r>
              <a:rPr lang="en-US" altLang="zh-CN" sz="2500" dirty="0"/>
              <a:t>Time</a:t>
            </a:r>
            <a:r>
              <a:rPr lang="zh-CN" altLang="en-US" sz="2500" dirty="0"/>
              <a:t> </a:t>
            </a:r>
            <a:r>
              <a:rPr lang="en-US" altLang="zh-CN" sz="2500" dirty="0"/>
              <a:t>Series</a:t>
            </a:r>
            <a:r>
              <a:rPr lang="zh-CN" altLang="en-US" sz="2500" dirty="0"/>
              <a:t> </a:t>
            </a:r>
            <a:r>
              <a:rPr lang="en-US" altLang="zh-CN" sz="2500" dirty="0"/>
              <a:t>Analysis</a:t>
            </a:r>
            <a:r>
              <a:rPr lang="zh-CN" altLang="en-US" sz="2500" dirty="0"/>
              <a:t> </a:t>
            </a:r>
            <a:r>
              <a:rPr lang="en-US" altLang="zh-CN" sz="2500" dirty="0"/>
              <a:t>with</a:t>
            </a:r>
            <a:r>
              <a:rPr lang="zh-CN" altLang="en-US" sz="2500" dirty="0"/>
              <a:t> </a:t>
            </a:r>
            <a:r>
              <a:rPr lang="en-US" altLang="zh-CN" sz="2500" dirty="0"/>
              <a:t>Arima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207272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{4D41418A-BFA4-8B43-A6CF-2AD02A383B7B}tf10001120</Template>
  <TotalTime>2123</TotalTime>
  <Words>463</Words>
  <Application>Microsoft Macintosh PowerPoint</Application>
  <PresentationFormat>Widescreen</PresentationFormat>
  <Paragraphs>80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宋体</vt:lpstr>
      <vt:lpstr>华文中宋</vt:lpstr>
      <vt:lpstr>Arial</vt:lpstr>
      <vt:lpstr>Calibri</vt:lpstr>
      <vt:lpstr>Cambria Math</vt:lpstr>
      <vt:lpstr>Gill Sans MT</vt:lpstr>
      <vt:lpstr>Times New Roman</vt:lpstr>
      <vt:lpstr>Parcel</vt:lpstr>
      <vt:lpstr>Store Item Demand Forecasting</vt:lpstr>
      <vt:lpstr>1. Introduction</vt:lpstr>
      <vt:lpstr>Sales histogram </vt:lpstr>
      <vt:lpstr>Sales of Stores</vt:lpstr>
      <vt:lpstr>Sales distribution of items</vt:lpstr>
      <vt:lpstr>Sales trend of stores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Feature Engineering</vt:lpstr>
      <vt:lpstr>Feature Engineering: 1 Time Features</vt:lpstr>
      <vt:lpstr>Feature Engineering: 2 Aggregate Sales</vt:lpstr>
      <vt:lpstr>Feature Engineering: 3 Sales Lag Features</vt:lpstr>
      <vt:lpstr>Feature Engineering: 4 Sales Rolling Mean</vt:lpstr>
      <vt:lpstr>Feature Engineering:  5 Exponentially Weighted Moving Average with Lag</vt:lpstr>
      <vt:lpstr>Feature Engineering: 6 One Hot Encoding</vt:lpstr>
      <vt:lpstr>Feature Engineering: 7 Min Max Normalization</vt:lpstr>
      <vt:lpstr>Feature Engineering: 8 PCA</vt:lpstr>
      <vt:lpstr>5. Train Test Split</vt:lpstr>
      <vt:lpstr>6. Model Training: R2 Score on Test Set</vt:lpstr>
      <vt:lpstr>Grid Search and Cross validation: Lasso and KNN</vt:lpstr>
      <vt:lpstr>6. Model Training Result: Without Normalization and PCA</vt:lpstr>
      <vt:lpstr>Grid Search and Cross validation:  Random Forest &amp; Gradient Boosting</vt:lpstr>
      <vt:lpstr>Best model: Random Forest</vt:lpstr>
      <vt:lpstr>8.Predict on Kaggle’s Test Set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WENHAN JI</dc:creator>
  <cp:lastModifiedBy>Wenhan Ji</cp:lastModifiedBy>
  <cp:revision>59</cp:revision>
  <dcterms:created xsi:type="dcterms:W3CDTF">2018-11-23T12:58:33Z</dcterms:created>
  <dcterms:modified xsi:type="dcterms:W3CDTF">2018-11-27T20:41:43Z</dcterms:modified>
</cp:coreProperties>
</file>